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fcontact.com/20101224/3_kraev.htm" TargetMode="External"/><Relationship Id="rId2" Type="http://schemas.openxmlformats.org/officeDocument/2006/relationships/hyperlink" Target="http://linc.com.ua/documents/storage/Spa_Market_Research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ОП 10 кращих курортів світу (ФОТО) - КОРДОН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852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060848"/>
            <a:ext cx="7792548" cy="172819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Дисципліна вільного вибору студента</a:t>
            </a:r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4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“Основи курортної справи </a:t>
            </a:r>
            <a:r>
              <a:rPr lang="uk-UA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07704" y="4365104"/>
            <a:ext cx="5616624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Спеціальність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241 Готельно-ресторанна справа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галузі знань 24 Сфера обслуговування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Рангироа (Rangiroa) – острова архипелага Туамоту, Французская Полинезия —  JuicyWorl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8866" y="188640"/>
            <a:ext cx="8802774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225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Мета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046797"/>
            <a:ext cx="8085584" cy="21253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вивчення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 дисципліни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формування спеціальних професійних знань у студентів з теоретичних засад курортології, особливостей використання природно-кліматичних і санаторно-рекреаційних ресурсів курортів у курортній справі, організація санаторно-курортного лікування в Україні та світі.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3356992"/>
            <a:ext cx="8085584" cy="2956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90825" algn="l"/>
              </a:tabLst>
            </a:pPr>
            <a:r>
              <a:rPr lang="uk-UA" b="1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Завдання курсу: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формування знань про теоретичні засади ефективного функціонування закладів курортного бізнесу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Times New Roman" panose="02020603050405020304" pitchFamily="18" charset="0"/>
              <a:buChar char="-"/>
              <a:tabLst>
                <a:tab pos="180340" algn="l"/>
              </a:tabLst>
            </a:pPr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-Roman"/>
                <a:cs typeface="Times New Roman" panose="02020603050405020304" pitchFamily="18" charset="0"/>
              </a:rPr>
              <a:t>формування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практичних навичок та вмінь з організації обслуговування туристів курортними послугами, розвиток практичних навичок для прийняття управлінських рішень щодо підвищення ефективності діяльності курортних закладів.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290" y="9961"/>
            <a:ext cx="8229600" cy="764704"/>
          </a:xfrm>
        </p:spPr>
        <p:txBody>
          <a:bodyPr/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Компетенції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834444"/>
            <a:ext cx="835292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зберігати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примножувати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моральні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культурні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закономірностей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предметної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області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загальній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 природу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у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техніки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технологій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вести здоровий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організовувати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сервісно-виробничий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урахуванням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вимог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потреб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споживачів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забезпечувати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ефективність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sz="2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Турагенція &quot;Мандри-Подорожі&quot; Найкращі курорти Туреччини Турагенція  &quot;Мандри-Подорожі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78117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Теми дисципліни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1471541"/>
            <a:ext cx="8229600" cy="4465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Курорти – провідний сегмент індустрії туризму 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Історія розвитку санаторно-курортної справи 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Основи медичної кліматології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Основи бальнеології та бальнеотехніки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Основи грязелікування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Лікування глиною в курортній практиці.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Термотерапія в санаторно-курортному лікування</a:t>
            </a:r>
            <a:endParaRPr lang="ru-RU" sz="2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Управління санаторно-курортними закладами</a:t>
            </a:r>
            <a:endParaRPr lang="ru-RU" sz="2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2729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рекомендованих джерел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96344" y="597080"/>
            <a:ext cx="4572000" cy="54591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lnSpc>
                <a:spcPct val="150000"/>
              </a:lnSpc>
              <a:spcAft>
                <a:spcPts val="0"/>
              </a:spcAft>
              <a:tabLst>
                <a:tab pos="149225" algn="l"/>
              </a:tabLst>
            </a:pP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Основна література </a:t>
            </a:r>
            <a:endParaRPr lang="ru-RU" sz="2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1864" y="1142999"/>
            <a:ext cx="864096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Сокол Т.Г. Організація обслуговування в готелях і туристичних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комплексах /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Т.Г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Сокол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К. : Альтерпрес, 2009. - 447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Фоменко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 В. Рекреаційні ресурси та курортологія : навч. посібник / В. Н. Фоменко. – К.: Центр навчальної літератури, 2007. – 312 с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1864" y="2427188"/>
            <a:ext cx="864096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15000"/>
              </a:lnSpc>
              <a:spcAft>
                <a:spcPts val="0"/>
              </a:spcAf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Закон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України «Про курорти» від 05 жовтня 2000 р. № 2026-ІІІ із змінами і доповненнями, внесеними Законом України від 19 січня 2006 року N 3370-IV [Електронний ресурс]. – Режим доступу: http://tourlib.net/zakon/concept2.htm.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9904" y="3473994"/>
            <a:ext cx="8640960" cy="295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Загальне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про санаторно-курортний заклад: Постанова Кабінету міністрів України від 11 липня 2001 р. №805: [Електронний ресурс] // Законодавство України.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/805-2001-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Рутинський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Рекреалогія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основами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курортології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Ч. І.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засади: Курс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лекцій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/ За ред. М.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Мальської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Львів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Фенікс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2004. -68 с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Рутинський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М. Класифікація та типологія курортів // Вісник Львів. ун-ту. Серія географічна. - 2007. - Вип.34. - С.236-246</a:t>
            </a:r>
            <a:endParaRPr lang="ru-RU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49263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	Фоменко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Н.В. Рекреаційні ресурси та курортологія. Навчальний посібник. К.: Центр навчальної літератури, 2007. – 312 с.</a:t>
            </a: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82942" y="260648"/>
            <a:ext cx="16341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Додаткова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052736"/>
            <a:ext cx="8640960" cy="5168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	Вивчення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потенційних ринків для Спа-лікувального туристичного сектору Криму [Електронний ресурс]. – Режим </a:t>
            </a:r>
            <a:r>
              <a:rPr lang="uk-UA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</a:t>
            </a:r>
            <a:r>
              <a:rPr lang="uk-UA" u="sng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://linc.com.ua/documents/storage/Spa_Market_Research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572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	Курорти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 санаторії України [Електронний ресурс]. – Режим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</a:t>
            </a:r>
            <a:r>
              <a:rPr lang="ru-RU" sz="1400" dirty="0" smtClean="0">
                <a:solidFill>
                  <a:srgbClr val="00206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://sankurort.ua/.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4572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	Менеджмент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 санаторно-курортних закладів [Електронний ресурс]. – </a:t>
            </a: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доступу: 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http://www.confcontact.com/20101224/3_kraev.htm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	Атлас 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ДНВП "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Картографія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", 2002 -192 с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Бабинец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А.Е., Гордиенко Е.Е., Денисова В.Р. Лечебные минеральные воды и курорты Украины. - К.: Изд-во АН УССР, 1963. - 366 с.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	Влащенко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Н.М. Закономірності економічного розвитку регіонального санаторно-курортного комплексу: [Електронний ресурс] / Н.М. Влащенко.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tourlib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net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statti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_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ukr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vlaschenko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htm</a:t>
            </a:r>
            <a:endParaRPr lang="ru-RU" sz="1400" dirty="0">
              <a:solidFill>
                <a:srgbClr val="002060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3538" lvl="0" indent="-363538" algn="just">
              <a:lnSpc>
                <a:spcPct val="115000"/>
              </a:lnSpc>
              <a:spcAft>
                <a:spcPts val="0"/>
              </a:spcAft>
              <a:buSzPts val="1400"/>
              <a:tabLst>
                <a:tab pos="342900" algn="l"/>
              </a:tabLst>
            </a:pPr>
            <a:r>
              <a:rPr lang="uk-UA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	Загальне 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положення про санаторно-курортний заклад: Постанова Кабінету міністрів України від 11 липня 2001 р. №805: [Електронний ресурс] // Законодавство України. - Режим доступу: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zakon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rada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gov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ua</a:t>
            </a:r>
            <a:r>
              <a:rPr lang="uk-UA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u="sng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laws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uk-UA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/805-2001-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ru-RU" sz="14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335366" y="260648"/>
            <a:ext cx="25921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  <a:tabLst>
                <a:tab pos="4122738" algn="l"/>
              </a:tabLst>
            </a:pPr>
            <a:r>
              <a:rPr lang="uk-UA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Інтернет-ресурси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7745148"/>
              </p:ext>
            </p:extLst>
          </p:nvPr>
        </p:nvGraphicFramePr>
        <p:xfrm>
          <a:off x="395536" y="1196752"/>
          <a:ext cx="4978400" cy="4876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78400">
                  <a:extLst>
                    <a:ext uri="{9D8B030D-6E8A-4147-A177-3AD203B41FA5}">
                      <a16:colId xmlns:a16="http://schemas.microsoft.com/office/drawing/2014/main" xmlns="" val="2897716809"/>
                    </a:ext>
                  </a:extLst>
                </a:gridCol>
              </a:tblGrid>
              <a:tr h="14922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www.tourspravka.kiev.ua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0633955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www.sputnikukraine.com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44277278"/>
                  </a:ext>
                </a:extLst>
              </a:tr>
              <a:tr h="14795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www.kurort.com.ua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2920467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www.iteexhibitions.com/travel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2524851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www.wk.or.at/bsft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2706094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www.oebb.at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8973696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www.vienaairport.com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39420570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www.austriatourism.at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1976068"/>
                  </a:ext>
                </a:extLst>
              </a:tr>
              <a:tr h="17653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www.worldspan.com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9400596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www.odissev.kiev.ua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9941855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www.library.online.kr.ua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562512669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www.hottour.com.ua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14825781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www.leisureplanet.com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39097870"/>
                  </a:ext>
                </a:extLst>
              </a:tr>
              <a:tr h="14605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www.travelnow.com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8867166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www.expedia.com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735119577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114300" indent="-114300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www.travelocitv.com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49926315"/>
                  </a:ext>
                </a:extLst>
              </a:tr>
            </a:tbl>
          </a:graphicData>
        </a:graphic>
      </p:graphicFrame>
      <p:pic>
        <p:nvPicPr>
          <p:cNvPr id="3074" name="Picture 2" descr="Найпопулярніші курорти Греції - Везувій Тревел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8457" y="1183184"/>
            <a:ext cx="3681940" cy="238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adio Romania International - Бальнеологічні курорти Румунії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9000" y="3776809"/>
            <a:ext cx="3768353" cy="231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795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одолій - чиста вода від чистого сердця - Водні курорти України: де  відпочити і оздоровитис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6672"/>
            <a:ext cx="8792937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0409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321</Words>
  <Application>Microsoft Office PowerPoint</Application>
  <PresentationFormat>Экран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Дисципліна вільного вибору студента “Основи курортної справи ”</vt:lpstr>
      <vt:lpstr>Мета дисципліни</vt:lpstr>
      <vt:lpstr>Компетенції</vt:lpstr>
      <vt:lpstr>Слайд 4</vt:lpstr>
      <vt:lpstr>Теми дисципліни</vt:lpstr>
      <vt:lpstr>Список рекомендованих джерел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Дисципліна вільного вибору студента “Історія туризму”</dc:title>
  <dc:creator>Егор</dc:creator>
  <cp:lastModifiedBy>iyudin</cp:lastModifiedBy>
  <cp:revision>27</cp:revision>
  <dcterms:created xsi:type="dcterms:W3CDTF">2020-06-07T08:21:14Z</dcterms:created>
  <dcterms:modified xsi:type="dcterms:W3CDTF">2021-01-29T09:12:22Z</dcterms:modified>
</cp:coreProperties>
</file>